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56" r:id="rId5"/>
    <p:sldId id="257" r:id="rId6"/>
    <p:sldId id="258" r:id="rId7"/>
    <p:sldId id="262" r:id="rId8"/>
    <p:sldId id="261" r:id="rId9"/>
    <p:sldId id="292" r:id="rId10"/>
    <p:sldId id="265" r:id="rId11"/>
    <p:sldId id="289" r:id="rId12"/>
    <p:sldId id="263" r:id="rId13"/>
    <p:sldId id="290" r:id="rId14"/>
    <p:sldId id="282" r:id="rId15"/>
    <p:sldId id="287" r:id="rId16"/>
    <p:sldId id="277" r:id="rId17"/>
    <p:sldId id="280" r:id="rId18"/>
    <p:sldId id="293" r:id="rId19"/>
    <p:sldId id="285" r:id="rId20"/>
    <p:sldId id="283" r:id="rId21"/>
    <p:sldId id="296" r:id="rId22"/>
    <p:sldId id="286" r:id="rId23"/>
    <p:sldId id="301" r:id="rId24"/>
    <p:sldId id="297" r:id="rId25"/>
    <p:sldId id="272" r:id="rId26"/>
    <p:sldId id="300" r:id="rId27"/>
    <p:sldId id="295" r:id="rId28"/>
    <p:sldId id="278" r:id="rId29"/>
    <p:sldId id="29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  <a:srgbClr val="CFD5EA"/>
    <a:srgbClr val="B2C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73826" autoAdjust="0"/>
  </p:normalViewPr>
  <p:slideViewPr>
    <p:cSldViewPr snapToGrid="0">
      <p:cViewPr>
        <p:scale>
          <a:sx n="66" d="100"/>
          <a:sy n="66" d="100"/>
        </p:scale>
        <p:origin x="668" y="-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A3A33-A8D2-4BDE-95B1-5800EB843067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921D3-3665-4F52-8DE5-DC3679B0DC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7732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90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Be concise!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2191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Armed with friends, cameras and bicycles, we bravely went out at 6am to chase crows!</a:t>
            </a:r>
          </a:p>
          <a:p>
            <a:r>
              <a:rPr lang="en-CA" dirty="0"/>
              <a:t>Remove bait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8410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Can’t tell what the crow is looking at when moving (verbal)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741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***Briefly explain &amp; put arrows to show what each measurement is ***</a:t>
            </a:r>
          </a:p>
          <a:p>
            <a:r>
              <a:rPr lang="en-CA" dirty="0"/>
              <a:t>**DO NOT MENTION BORIS!!!**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6810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right side of table, focus only on </a:t>
            </a:r>
            <a:r>
              <a:rPr lang="en-CA" dirty="0" err="1"/>
              <a:t>G.Env</a:t>
            </a:r>
            <a:r>
              <a:rPr lang="en-CA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335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Compare only across environment, remove sentinel presence/absence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7514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Condense with previous slide, remove sentinel presence!</a:t>
            </a:r>
          </a:p>
          <a:p>
            <a:r>
              <a:rPr lang="en-CA" dirty="0"/>
              <a:t>Remove bait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3665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Keep, but shorten ramblings. </a:t>
            </a:r>
          </a:p>
          <a:p>
            <a:r>
              <a:rPr lang="en-CA" dirty="0"/>
              <a:t>Remove urgency. Too deep.</a:t>
            </a:r>
          </a:p>
          <a:p>
            <a:r>
              <a:rPr lang="en-CA" dirty="0"/>
              <a:t>Remove bait, Don’t have time to talk about it. Can ignore.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0103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sentinel presence, keep only </a:t>
            </a:r>
            <a:r>
              <a:rPr lang="en-CA" dirty="0" err="1"/>
              <a:t>G.Env</a:t>
            </a:r>
            <a:r>
              <a:rPr lang="en-CA" dirty="0"/>
              <a:t> &amp; make comparisons across.</a:t>
            </a:r>
          </a:p>
          <a:p>
            <a:r>
              <a:rPr lang="en-CA" dirty="0"/>
              <a:t>Remove bait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2614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739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</a:t>
            </a:r>
            <a:r>
              <a:rPr lang="en-CA" dirty="0"/>
              <a:t>55% of world population currently concentrated in urban areas, with the UN projecting that number to climb to 68% by 2050.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7867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Make text larger, give y-axis label (NOT ‘count’)</a:t>
            </a:r>
          </a:p>
          <a:p>
            <a:r>
              <a:rPr lang="en-CA" dirty="0"/>
              <a:t>Consider removing if </a:t>
            </a:r>
            <a:r>
              <a:rPr lang="en-CA" dirty="0" err="1"/>
              <a:t>prez</a:t>
            </a:r>
            <a:r>
              <a:rPr lang="en-CA" dirty="0"/>
              <a:t> too 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1909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image to take up some of the white space before putting the big image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4133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image to take up some of the white space before putting the big image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7426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right side, focus only on G. Env.</a:t>
            </a:r>
          </a:p>
          <a:p>
            <a:r>
              <a:rPr lang="en-CA" dirty="0"/>
              <a:t>Be quick about it, no need to repeat, consider having the table reappear between results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8097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Funded by Brock, no need to mention explicitly. Thank funding sources at a defense (which this isn’t)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2637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cs typeface="Calibri"/>
              </a:rPr>
              <a:t>Modified diet</a:t>
            </a:r>
          </a:p>
          <a:p>
            <a:r>
              <a:rPr lang="en-CA" dirty="0">
                <a:sym typeface="Symbol" panose="05050102010706020507" pitchFamily="18" charset="2"/>
              </a:rPr>
              <a:t></a:t>
            </a:r>
            <a:r>
              <a:rPr lang="en-CA" dirty="0"/>
              <a:t> Interspecific aggression</a:t>
            </a:r>
            <a:endParaRPr lang="en-CA" dirty="0">
              <a:cs typeface="Calibri"/>
            </a:endParaRPr>
          </a:p>
          <a:p>
            <a:r>
              <a:rPr lang="en-CA" dirty="0">
                <a:sym typeface="Symbol" panose="05050102010706020507" pitchFamily="18" charset="2"/>
              </a:rPr>
              <a:t> </a:t>
            </a:r>
            <a:r>
              <a:rPr lang="en-CA" dirty="0"/>
              <a:t>Tolerance of risks</a:t>
            </a:r>
            <a:endParaRPr lang="en-CA" dirty="0">
              <a:sym typeface="Symbol" panose="05050102010706020507" pitchFamily="18" charset="2"/>
            </a:endParaRPr>
          </a:p>
          <a:p>
            <a:r>
              <a:rPr lang="en-CA" dirty="0">
                <a:sym typeface="Symbol" panose="05050102010706020507" pitchFamily="18" charset="2"/>
              </a:rPr>
              <a:t></a:t>
            </a:r>
            <a:r>
              <a:rPr lang="en-CA" dirty="0">
                <a:ea typeface="+mn-lt"/>
                <a:cs typeface="+mn-lt"/>
                <a:sym typeface="Symbol" panose="05050102010706020507" pitchFamily="18" charset="2"/>
              </a:rPr>
              <a:t> </a:t>
            </a:r>
            <a:r>
              <a:rPr lang="en-CA" dirty="0">
                <a:sym typeface="Symbol" panose="05050102010706020507" pitchFamily="18" charset="2"/>
              </a:rPr>
              <a:t>Tolerance of human proximity</a:t>
            </a:r>
            <a:endParaRPr lang="en-CA" dirty="0">
              <a:cs typeface="Calibri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269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picked the crow </a:t>
            </a:r>
            <a:r>
              <a:rPr lang="en-CA" dirty="0" err="1"/>
              <a:t>bc</a:t>
            </a:r>
            <a:r>
              <a:rPr lang="en-CA" dirty="0"/>
              <a:t>… Talk about G. env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951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Prediction:</a:t>
            </a:r>
          </a:p>
          <a:p>
            <a:r>
              <a:rPr lang="en-CA" dirty="0"/>
              <a:t>Hold your audience’s hand for the predictions. Be explicit!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9266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Shorten! Remove too much info about sentinels &amp; focus on urbanization/G. Env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601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prediction about sentinels, just show what sentinels look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5246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Update this and add B-WW-SB. Be explicit!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827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verbally WHY you baited the sites.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3339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88DBC-39E1-7262-7552-2E85405E3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361F9-13CC-A94E-16DD-0DC901FCA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CC670-9550-98B9-380E-5D522B361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48607-F038-7B74-6C6E-F5D272E1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F5F09-1865-938F-9431-C6E29C229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581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297B-0730-3F1D-0A98-3E01092D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30ACC-82BC-5173-E82E-872A22DDC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F3208-0CD7-8059-9452-06C0549C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15A81-0077-3BAB-ECDF-2BA1CBFE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76F62-0CE5-CABA-1AEF-72671DABB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490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BE566B-5087-AFF6-C71C-0A627DFA40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B38E5C-D351-0144-BD69-B6DA745EB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7850D-C5D7-0B3E-9247-FC9F6330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D845-2686-8D3A-F3F4-00ADA6670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E00DD-624C-5570-BCA6-8914952C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956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002F-2B87-B78B-6A59-107EE56C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76B58-E075-D154-4F1A-5B864E331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47713-E5E2-2FE7-0E5C-5D158533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F63E2-D990-464A-EBC3-7C647A76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C188E-A8BD-4DEC-A8AE-82D6A262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78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D350F-718C-C9F5-83B3-DD5F7F938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ABA83-159F-F027-E72E-7583D0A55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1F52D-E383-8981-7DA5-4FDABD92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0A520-6A8D-AA44-47AC-C92AD1B60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B02AB-68DD-F7A4-C75E-466AE4AF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8322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0DC91-099D-1CC4-1936-4A24697D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20DA-E3EE-CDB1-13B3-ACD6D9FC8D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F77EB-1C90-4D77-D3C5-2D4BB2854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3D3F9-5A19-78F3-6CBA-31F86C094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0495C-AEBD-2334-861E-3BB754D7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4D6B0-E0CD-6816-EF5E-EBFEE4F4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05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1B3D-08B8-D3B6-CA32-DBFADB35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6C060-CFC6-CA1C-9A3B-DA5EE3614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9F19E-A22F-6295-3E10-934FB7D30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55EB3C-F2E6-543F-95BF-974148FD4F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922FD6-ED50-1B28-106F-632A8DC8A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DABA0A-D888-6811-A292-97BAE2DA3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B2D16-B844-7DEF-0A7C-0F6DFD38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AB983F-0ECD-0BDE-22C7-88BC361F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623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DFED-B381-F4B4-007F-AFF0446B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C0C76D-6170-97E5-B37E-CBD5175A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D0609-6E43-4659-26CE-A121CF6CD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315CC-64B6-AE67-322A-54185197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563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B741A4-0B60-1AD6-4330-C47EE858E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440126-BB12-79AE-23FA-BC6AC03D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DC5C-6C5E-A4C3-DA3E-A1D6E4A9C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56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FA95-09E9-C867-5093-48353F7B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3CF2-0BA2-A489-66FF-0439B8A9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28C16-786A-E42C-7F56-8935A8F74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09D76-CBF0-A1FE-7A62-D3E0750F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90286-786F-23A3-8490-71B995932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2FC69-CC00-4D08-231D-85050441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559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D536-D694-F7C3-60CC-F3760590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14A0A-D93A-4809-2D34-5AADF2963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410C0-EC2A-D530-5A91-290213536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ECDF4-A9DA-8637-E077-8EC3584A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A972D-3B4C-644F-D75E-22964A5D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95021-09B0-A104-CA5F-667F6393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786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6E07CA-CD62-8579-A1E0-26C244F4D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5F532-FFE3-E845-26B9-44522BC58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17932-D824-A45D-8657-CCF67C9F75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76EA9-BF5D-4475-BA4C-ABCFBE2CEB1C}" type="datetimeFigureOut">
              <a:rPr lang="en-CA" smtClean="0"/>
              <a:t>2023-09-19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97E09-F74C-827D-7E08-3B4BAE1B1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AC5E3-8722-0863-3BA9-9602E65A8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99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659F6-F4B9-BAB8-2409-CAF8020A1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875" y="3736577"/>
            <a:ext cx="3292125" cy="3121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0102FE-A49A-314A-72C4-99EC39B94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06108"/>
          </a:xfrm>
        </p:spPr>
        <p:txBody>
          <a:bodyPr>
            <a:normAutofit/>
          </a:bodyPr>
          <a:lstStyle/>
          <a:p>
            <a:r>
              <a:rPr lang="en-CA"/>
              <a:t>Heads Up!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EDDC3-71AF-0ECB-E048-BD12B3945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28471"/>
            <a:ext cx="9144000" cy="31615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 sz="3600" dirty="0"/>
              <a:t>Social Vigilance Behavior in American Crows</a:t>
            </a:r>
            <a:endParaRPr lang="fr-CA" sz="3600" dirty="0">
              <a:cs typeface="Calibri"/>
            </a:endParaRPr>
          </a:p>
          <a:p>
            <a:endParaRPr lang="en-CA" dirty="0"/>
          </a:p>
          <a:p>
            <a:r>
              <a:rPr lang="en-CA" dirty="0"/>
              <a:t>Alex Popescu, Dr. Anne B. Clark, Dr. Kiyoko M. Gotanda</a:t>
            </a:r>
            <a:endParaRPr lang="en-CA" dirty="0">
              <a:cs typeface="Calibri"/>
            </a:endParaRPr>
          </a:p>
          <a:p>
            <a:r>
              <a:rPr lang="en-CA" dirty="0" err="1"/>
              <a:t>GRaD</a:t>
            </a:r>
            <a:r>
              <a:rPr lang="en-CA" dirty="0"/>
              <a:t> 2023</a:t>
            </a:r>
            <a:endParaRPr lang="en-CA" dirty="0">
              <a:cs typeface="Calibri"/>
            </a:endParaRPr>
          </a:p>
          <a:p>
            <a:r>
              <a:rPr lang="en-CA" dirty="0"/>
              <a:t>Brock University</a:t>
            </a:r>
            <a:endParaRPr lang="en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7A211-F257-E4FC-C439-5434DA10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03588" cy="1854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23C27-8CB5-4F27-B132-2E4DE807E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8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1407C-ACFD-E1B8-E299-8B5A2AA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Testing sites were selected through a community science initiative</a:t>
            </a:r>
            <a:r>
              <a:rPr lang="fr-CA" dirty="0">
                <a:cs typeface="Calibri"/>
              </a:rPr>
              <a:t>: </a:t>
            </a:r>
            <a:r>
              <a:rPr lang="fr-CA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</a:t>
            </a:r>
            <a:endParaRPr lang="fr-CA" dirty="0"/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535571-4137-1FDA-D25D-650B65044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EF032-000F-42C1-8016-A3521DAE3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6" r="-3" b="1457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1810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4691B-1030-7806-5A7D-EA9D84C2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000"/>
              <a:t>Crowkemon Go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3F863-DB3B-098E-A036-BCDA6B3B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2200" dirty="0"/>
              <a:t>Started in Jan 2022</a:t>
            </a:r>
          </a:p>
          <a:p>
            <a:pPr marL="0" indent="0">
              <a:buNone/>
            </a:pPr>
            <a:r>
              <a:rPr lang="en-CA" sz="2200" dirty="0"/>
              <a:t>Participants across the Niagara region were invited to mark the locations of crows.</a:t>
            </a:r>
          </a:p>
          <a:p>
            <a:pPr marL="0" indent="0">
              <a:buNone/>
            </a:pPr>
            <a:endParaRPr lang="en-CA" sz="2200" dirty="0"/>
          </a:p>
          <a:p>
            <a:pPr marL="0" indent="0">
              <a:buNone/>
            </a:pPr>
            <a:endParaRPr lang="en-CA" sz="2200" dirty="0"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3DC3528-6AC6-902E-6643-21A00ECC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67" y="640080"/>
            <a:ext cx="6843977" cy="557784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79EF2-E3E5-B2BF-0DE9-B5BE321F5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235" y="4512564"/>
            <a:ext cx="2171698" cy="20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1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1407C-ACFD-E1B8-E299-8B5A2AA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Testing sites were selected through a community science initiative</a:t>
            </a:r>
            <a:r>
              <a:rPr lang="fr-CA" dirty="0">
                <a:cs typeface="Calibri"/>
              </a:rPr>
              <a:t>: </a:t>
            </a:r>
            <a:r>
              <a:rPr lang="fr-CA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</a:t>
            </a:r>
            <a:endParaRPr lang="en-CA" dirty="0"/>
          </a:p>
          <a:p>
            <a:r>
              <a:rPr lang="en-CA" dirty="0"/>
              <a:t>Foraging bouts were video recorded from a distance and coded at a later date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535571-4137-1FDA-D25D-650B65044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EF032-000F-42C1-8016-A3521DAE3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6" r="-3" b="1457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4016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0DC097-6BFA-5F84-3C38-F1E3AB068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27052" y="245187"/>
            <a:ext cx="3685679" cy="8177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6"/>
            <a:ext cx="10515600" cy="1120028"/>
          </a:xfrm>
        </p:spPr>
        <p:txBody>
          <a:bodyPr/>
          <a:lstStyle/>
          <a:p>
            <a:r>
              <a:rPr lang="en-CA" dirty="0"/>
              <a:t>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29D5B-E8FD-991B-0ABA-0311A4BB7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73" t="91264" r="42258" b="2613"/>
          <a:stretch/>
        </p:blipFill>
        <p:spPr>
          <a:xfrm rot="10800000">
            <a:off x="2205503" y="4123588"/>
            <a:ext cx="555462" cy="53570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28E47D2-9F65-1E0A-4854-BA7A455639C0}"/>
              </a:ext>
            </a:extLst>
          </p:cNvPr>
          <p:cNvGrpSpPr/>
          <p:nvPr/>
        </p:nvGrpSpPr>
        <p:grpSpPr>
          <a:xfrm>
            <a:off x="7362706" y="1704870"/>
            <a:ext cx="2084277" cy="786413"/>
            <a:chOff x="7362706" y="1704870"/>
            <a:chExt cx="2084277" cy="786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B07674-8783-0D3F-7A8B-C758AC0A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293" y="1704870"/>
              <a:ext cx="816429" cy="7864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D23E6-A081-9093-AFC5-E77B306B0AD8}"/>
                </a:ext>
              </a:extLst>
            </p:cNvPr>
            <p:cNvSpPr txBox="1"/>
            <p:nvPr/>
          </p:nvSpPr>
          <p:spPr>
            <a:xfrm>
              <a:off x="7362706" y="1836466"/>
              <a:ext cx="2084277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CA" sz="2800" dirty="0"/>
                <a:t>Alert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902402-BC07-DDB7-7DE0-B8397E2BCC1D}"/>
              </a:ext>
            </a:extLst>
          </p:cNvPr>
          <p:cNvGrpSpPr/>
          <p:nvPr/>
        </p:nvGrpSpPr>
        <p:grpSpPr>
          <a:xfrm>
            <a:off x="4334251" y="2359686"/>
            <a:ext cx="2429661" cy="852404"/>
            <a:chOff x="4392386" y="2378019"/>
            <a:chExt cx="2429661" cy="8524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990FAA-37DF-91B4-FEC0-6755C758F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367"/>
            <a:stretch/>
          </p:blipFill>
          <p:spPr>
            <a:xfrm>
              <a:off x="5753257" y="2491283"/>
              <a:ext cx="1068790" cy="7391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778F2B-0B37-A663-7051-27AC921B718E}"/>
                </a:ext>
              </a:extLst>
            </p:cNvPr>
            <p:cNvSpPr txBox="1"/>
            <p:nvPr/>
          </p:nvSpPr>
          <p:spPr>
            <a:xfrm>
              <a:off x="4392386" y="2378019"/>
              <a:ext cx="215129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/>
                <a:t>Moving</a:t>
              </a:r>
              <a:endParaRPr lang="fr-CA" sz="2800" dirty="0">
                <a:cs typeface="Calibri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D99EC8-FA42-0FBB-23DA-1E995958AA72}"/>
              </a:ext>
            </a:extLst>
          </p:cNvPr>
          <p:cNvGrpSpPr/>
          <p:nvPr/>
        </p:nvGrpSpPr>
        <p:grpSpPr>
          <a:xfrm>
            <a:off x="1763486" y="3001421"/>
            <a:ext cx="2016000" cy="1122167"/>
            <a:chOff x="1763486" y="3001421"/>
            <a:chExt cx="2016000" cy="11221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0BA0D0-1A95-CAA4-B8D2-789099E61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3056" y="3550350"/>
              <a:ext cx="816430" cy="57323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318457-5AFD-8FB2-3EA8-6CB544600167}"/>
                </a:ext>
              </a:extLst>
            </p:cNvPr>
            <p:cNvSpPr txBox="1"/>
            <p:nvPr/>
          </p:nvSpPr>
          <p:spPr>
            <a:xfrm>
              <a:off x="1763486" y="3001421"/>
              <a:ext cx="177981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 err="1"/>
                <a:t>Foraging</a:t>
              </a:r>
              <a:endParaRPr lang="fr-CA" sz="2800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BF90-B2E3-8B1B-4A7B-49A3C4E89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6FFE2-E3A2-5F56-7DED-7F0EA4ABF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240"/>
            <a:ext cx="10515600" cy="47647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/>
              <a:t>Three</a:t>
            </a:r>
            <a:r>
              <a:rPr lang="fr-CA" dirty="0"/>
              <a:t> </a:t>
            </a:r>
            <a:r>
              <a:rPr lang="fr-CA" dirty="0" err="1"/>
              <a:t>measurements</a:t>
            </a:r>
            <a:r>
              <a:rPr lang="fr-CA" dirty="0"/>
              <a:t>:</a:t>
            </a:r>
            <a:endParaRPr lang="fr-CA" dirty="0">
              <a:cs typeface="Calibri"/>
            </a:endParaRPr>
          </a:p>
          <a:p>
            <a:r>
              <a:rPr lang="fr-CA" dirty="0"/>
              <a:t>The proportion of ‘</a:t>
            </a:r>
            <a:r>
              <a:rPr lang="fr-CA" dirty="0" err="1"/>
              <a:t>foraging</a:t>
            </a:r>
            <a:r>
              <a:rPr lang="fr-CA" dirty="0"/>
              <a:t> time’ </a:t>
            </a:r>
            <a:r>
              <a:rPr lang="fr-CA" dirty="0" err="1"/>
              <a:t>allocated</a:t>
            </a:r>
            <a:r>
              <a:rPr lang="fr-CA" dirty="0"/>
              <a:t> to </a:t>
            </a:r>
            <a:r>
              <a:rPr lang="fr-CA" dirty="0" err="1"/>
              <a:t>each</a:t>
            </a:r>
            <a:r>
              <a:rPr lang="fr-CA" dirty="0"/>
              <a:t> </a:t>
            </a:r>
            <a:r>
              <a:rPr lang="fr-CA" dirty="0" err="1"/>
              <a:t>behavior</a:t>
            </a:r>
            <a:endParaRPr lang="fr-CA" dirty="0"/>
          </a:p>
          <a:p>
            <a:r>
              <a:rPr lang="fr-CA" dirty="0">
                <a:cs typeface="Calibri"/>
              </a:rPr>
              <a:t>Duration of </a:t>
            </a:r>
            <a:r>
              <a:rPr lang="fr-CA" dirty="0" err="1">
                <a:cs typeface="Calibri"/>
              </a:rPr>
              <a:t>behavioral</a:t>
            </a:r>
            <a:r>
              <a:rPr lang="fr-CA" dirty="0">
                <a:cs typeface="Calibri"/>
              </a:rPr>
              <a:t> instances</a:t>
            </a:r>
          </a:p>
          <a:p>
            <a:r>
              <a:rPr lang="fr-CA" dirty="0"/>
              <a:t>Peck rate</a:t>
            </a: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39164-6C24-82B1-7810-27F5658B6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069" y="3429000"/>
            <a:ext cx="7175862" cy="2877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57810-D2AC-E6B6-C631-D2874ED81BFD}"/>
              </a:ext>
            </a:extLst>
          </p:cNvPr>
          <p:cNvSpPr txBox="1"/>
          <p:nvPr/>
        </p:nvSpPr>
        <p:spPr>
          <a:xfrm>
            <a:off x="1305121" y="4001294"/>
            <a:ext cx="153332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 err="1">
                <a:cs typeface="Calibri"/>
              </a:rPr>
              <a:t>Foraging</a:t>
            </a:r>
            <a:endParaRPr lang="fr-CA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5F26E-3755-2607-6402-C2F9DBDE398A}"/>
              </a:ext>
            </a:extLst>
          </p:cNvPr>
          <p:cNvSpPr txBox="1"/>
          <p:nvPr/>
        </p:nvSpPr>
        <p:spPr>
          <a:xfrm>
            <a:off x="1305120" y="4608672"/>
            <a:ext cx="153332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Alert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27829-BC1B-7316-0DB0-DADEC277682D}"/>
              </a:ext>
            </a:extLst>
          </p:cNvPr>
          <p:cNvSpPr txBox="1"/>
          <p:nvPr/>
        </p:nvSpPr>
        <p:spPr>
          <a:xfrm>
            <a:off x="1305121" y="5216050"/>
            <a:ext cx="1533325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>
                <a:cs typeface="Calibri"/>
              </a:rPr>
              <a:t>Moving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8BD3A-D0FD-2A46-93D9-8378F58E7CC3}"/>
              </a:ext>
            </a:extLst>
          </p:cNvPr>
          <p:cNvSpPr txBox="1"/>
          <p:nvPr/>
        </p:nvSpPr>
        <p:spPr>
          <a:xfrm>
            <a:off x="5344563" y="3429001"/>
            <a:ext cx="1644712" cy="201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545D5-28AE-C481-F6E5-247E3B514B04}"/>
              </a:ext>
            </a:extLst>
          </p:cNvPr>
          <p:cNvSpPr txBox="1"/>
          <p:nvPr/>
        </p:nvSpPr>
        <p:spPr>
          <a:xfrm>
            <a:off x="2359039" y="6038464"/>
            <a:ext cx="677590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AC898-F745-D6EC-9440-8B4F401647BE}"/>
              </a:ext>
            </a:extLst>
          </p:cNvPr>
          <p:cNvSpPr txBox="1"/>
          <p:nvPr/>
        </p:nvSpPr>
        <p:spPr>
          <a:xfrm>
            <a:off x="5746993" y="6057494"/>
            <a:ext cx="126510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DA549-BF7E-3AEB-A1F8-18BB5383D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038" y="3995317"/>
            <a:ext cx="640909" cy="45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5303B5-910E-49A3-B1A2-C2C11E9A3E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67"/>
          <a:stretch/>
        </p:blipFill>
        <p:spPr>
          <a:xfrm>
            <a:off x="8452682" y="5135382"/>
            <a:ext cx="650696" cy="45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7B30A0-7E1F-490F-9274-E98515A57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904" y="4505820"/>
            <a:ext cx="467176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02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162AEFD-07EE-CD49-47E8-6361B188B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34419"/>
              </p:ext>
            </p:extLst>
          </p:nvPr>
        </p:nvGraphicFramePr>
        <p:xfrm>
          <a:off x="838199" y="1428122"/>
          <a:ext cx="10506741" cy="506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2069">
                  <a:extLst>
                    <a:ext uri="{9D8B030D-6E8A-4147-A177-3AD203B41FA5}">
                      <a16:colId xmlns:a16="http://schemas.microsoft.com/office/drawing/2014/main" val="1356901862"/>
                    </a:ext>
                  </a:extLst>
                </a:gridCol>
                <a:gridCol w="3497336">
                  <a:extLst>
                    <a:ext uri="{9D8B030D-6E8A-4147-A177-3AD203B41FA5}">
                      <a16:colId xmlns:a16="http://schemas.microsoft.com/office/drawing/2014/main" val="4267344834"/>
                    </a:ext>
                  </a:extLst>
                </a:gridCol>
                <a:gridCol w="3497336">
                  <a:extLst>
                    <a:ext uri="{9D8B030D-6E8A-4147-A177-3AD203B41FA5}">
                      <a16:colId xmlns:a16="http://schemas.microsoft.com/office/drawing/2014/main" val="1068335791"/>
                    </a:ext>
                  </a:extLst>
                </a:gridCol>
              </a:tblGrid>
              <a:tr h="395089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Green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Commercial Areas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65371"/>
                  </a:ext>
                </a:extLst>
              </a:tr>
              <a:tr h="11605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Allocation of time to behaviors in foragers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644278"/>
                  </a:ext>
                </a:extLst>
              </a:tr>
              <a:tr h="11881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Duration of behavioral instances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368052"/>
                  </a:ext>
                </a:extLst>
              </a:tr>
              <a:tr h="11605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Foraging efficiency of foragers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Peck rate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Peck rate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502236"/>
                  </a:ext>
                </a:extLst>
              </a:tr>
              <a:tr h="1160508">
                <a:tc>
                  <a:txBody>
                    <a:bodyPr/>
                    <a:lstStyle/>
                    <a:p>
                      <a:r>
                        <a:rPr lang="en-CA" sz="2000" dirty="0"/>
                        <a:t>Likelihood of a sentinel being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508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316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C46CDEFD-66C4-D056-796A-6AB64E5D3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379" y="1258274"/>
            <a:ext cx="7185178" cy="5132270"/>
          </a:xfrm>
          <a:prstGeom prst="rect">
            <a:avLst/>
          </a:prstGeom>
        </p:spPr>
      </p:pic>
      <p:pic>
        <p:nvPicPr>
          <p:cNvPr id="1028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E559B22D-BACB-4098-7CAA-855AD25D7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276" y="-286927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AA545F-A43A-7A2E-C9B6-791C8FD75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/>
              <a:t>Proportion of time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785BB2-9C7C-3EAE-2358-4C4D7EA83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113291" cy="120264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No significant effects of generalized environment (p = 0.989)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E93242-D218-2D4E-4172-E20D90AB8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93194" y="-25052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907570-AF37-F85A-F4EF-E8611842DFC7}"/>
              </a:ext>
            </a:extLst>
          </p:cNvPr>
          <p:cNvSpPr/>
          <p:nvPr/>
        </p:nvSpPr>
        <p:spPr>
          <a:xfrm>
            <a:off x="8593315" y="1414914"/>
            <a:ext cx="2955407" cy="3965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DF7D3E-BD30-4625-B564-68ED1B24E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2918" y="3114589"/>
            <a:ext cx="652823" cy="6288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4A4D81-3FAD-4BA2-A91A-B9CF8726B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2860" y="1908592"/>
            <a:ext cx="640909" cy="45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3A16A8-E868-4720-B495-1D324166242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63" b="82469" l="10000" r="90000"/>
                    </a14:imgEffect>
                  </a14:imgLayer>
                </a14:imgProps>
              </a:ext>
            </a:extLst>
          </a:blip>
          <a:srcRect b="8367"/>
          <a:stretch/>
        </p:blipFill>
        <p:spPr>
          <a:xfrm>
            <a:off x="8263073" y="4499409"/>
            <a:ext cx="650696" cy="450000"/>
          </a:xfrm>
          <a:prstGeom prst="rect">
            <a:avLst/>
          </a:prstGeom>
        </p:spPr>
      </p:pic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7E94E84B-FD1B-33D1-6897-91E5A5B99EB5}"/>
              </a:ext>
            </a:extLst>
          </p:cNvPr>
          <p:cNvSpPr txBox="1">
            <a:spLocks/>
          </p:cNvSpPr>
          <p:nvPr/>
        </p:nvSpPr>
        <p:spPr>
          <a:xfrm>
            <a:off x="630936" y="4119585"/>
            <a:ext cx="3429000" cy="1017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If not the proportion, could it be the duration of bouts that change?</a:t>
            </a:r>
          </a:p>
        </p:txBody>
      </p:sp>
    </p:spTree>
    <p:extLst>
      <p:ext uri="{BB962C8B-B14F-4D97-AF65-F5344CB8AC3E}">
        <p14:creationId xmlns:p14="http://schemas.microsoft.com/office/powerpoint/2010/main" val="28734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9508-542D-CC4B-0B8B-0848406A4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156"/>
            <a:ext cx="10515600" cy="1325563"/>
          </a:xfrm>
        </p:spPr>
        <p:txBody>
          <a:bodyPr/>
          <a:lstStyle/>
          <a:p>
            <a:r>
              <a:rPr lang="en-CA" dirty="0"/>
              <a:t>Bout Duration</a:t>
            </a:r>
          </a:p>
        </p:txBody>
      </p:sp>
      <p:sp>
        <p:nvSpPr>
          <p:cNvPr id="17" name="AutoShape 6">
            <a:extLst>
              <a:ext uri="{FF2B5EF4-FFF2-40B4-BE49-F238E27FC236}">
                <a16:creationId xmlns:a16="http://schemas.microsoft.com/office/drawing/2014/main" id="{E3EE8FC4-BEA5-8EA7-1AC0-8B8FBD80C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0D00C3-477B-1722-D13C-AE3F243A6D25}"/>
              </a:ext>
            </a:extLst>
          </p:cNvPr>
          <p:cNvSpPr/>
          <p:nvPr/>
        </p:nvSpPr>
        <p:spPr>
          <a:xfrm>
            <a:off x="6573307" y="1306610"/>
            <a:ext cx="390526" cy="162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EA9783-6168-E230-B85D-0BFA2A26BEB6}"/>
              </a:ext>
            </a:extLst>
          </p:cNvPr>
          <p:cNvSpPr/>
          <p:nvPr/>
        </p:nvSpPr>
        <p:spPr>
          <a:xfrm>
            <a:off x="10126554" y="1354980"/>
            <a:ext cx="36195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100054-BA0B-F374-3B1A-D5D85F3BB085}"/>
              </a:ext>
            </a:extLst>
          </p:cNvPr>
          <p:cNvSpPr txBox="1"/>
          <p:nvPr/>
        </p:nvSpPr>
        <p:spPr>
          <a:xfrm>
            <a:off x="838200" y="1631950"/>
            <a:ext cx="360743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/>
              <a:t>Foraging:</a:t>
            </a:r>
          </a:p>
          <a:p>
            <a:r>
              <a:rPr lang="en-CA" sz="2200" dirty="0"/>
              <a:t>- Increased duration in green areas (p=&lt;0.001)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60271E-2995-FCE0-6562-3B6FCBA072C8}"/>
              </a:ext>
            </a:extLst>
          </p:cNvPr>
          <p:cNvSpPr txBox="1"/>
          <p:nvPr/>
        </p:nvSpPr>
        <p:spPr>
          <a:xfrm>
            <a:off x="838199" y="3788435"/>
            <a:ext cx="36074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/>
              <a:t>Alert:</a:t>
            </a:r>
            <a:endParaRPr lang="en-CA" sz="2200" dirty="0"/>
          </a:p>
          <a:p>
            <a:r>
              <a:rPr lang="en-CA" sz="2200" dirty="0"/>
              <a:t>- No effect of generalized environment (p=0.965)</a:t>
            </a:r>
          </a:p>
          <a:p>
            <a:endParaRPr lang="en-CA" sz="2200" dirty="0">
              <a:solidFill>
                <a:srgbClr val="FF0000"/>
              </a:solidFill>
            </a:endParaRPr>
          </a:p>
        </p:txBody>
      </p:sp>
      <p:pic>
        <p:nvPicPr>
          <p:cNvPr id="31" name="Picture 30" descr="A screenshot of a graph&#10;&#10;Description automatically generated">
            <a:extLst>
              <a:ext uri="{FF2B5EF4-FFF2-40B4-BE49-F238E27FC236}">
                <a16:creationId xmlns:a16="http://schemas.microsoft.com/office/drawing/2014/main" id="{5ABB8576-39E0-973C-C986-A72668A99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859" y="779646"/>
            <a:ext cx="6909942" cy="493567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211E636-C544-B221-5BD7-2771552C2D68}"/>
              </a:ext>
            </a:extLst>
          </p:cNvPr>
          <p:cNvSpPr/>
          <p:nvPr/>
        </p:nvSpPr>
        <p:spPr>
          <a:xfrm>
            <a:off x="6573307" y="1306610"/>
            <a:ext cx="1627417" cy="3804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06783D-C19C-0B14-E711-8AABA9758870}"/>
              </a:ext>
            </a:extLst>
          </p:cNvPr>
          <p:cNvSpPr/>
          <p:nvPr/>
        </p:nvSpPr>
        <p:spPr>
          <a:xfrm>
            <a:off x="9888836" y="1526797"/>
            <a:ext cx="1627417" cy="3804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54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2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9508-542D-CC4B-0B8B-0848406A4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156"/>
            <a:ext cx="10515600" cy="1325563"/>
          </a:xfrm>
        </p:spPr>
        <p:txBody>
          <a:bodyPr/>
          <a:lstStyle/>
          <a:p>
            <a:r>
              <a:rPr lang="en-CA" dirty="0"/>
              <a:t>Foraging</a:t>
            </a:r>
          </a:p>
        </p:txBody>
      </p:sp>
      <p:sp>
        <p:nvSpPr>
          <p:cNvPr id="17" name="AutoShape 6">
            <a:extLst>
              <a:ext uri="{FF2B5EF4-FFF2-40B4-BE49-F238E27FC236}">
                <a16:creationId xmlns:a16="http://schemas.microsoft.com/office/drawing/2014/main" id="{E3EE8FC4-BEA5-8EA7-1AC0-8B8FBD80C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0D00C3-477B-1722-D13C-AE3F243A6D25}"/>
              </a:ext>
            </a:extLst>
          </p:cNvPr>
          <p:cNvSpPr/>
          <p:nvPr/>
        </p:nvSpPr>
        <p:spPr>
          <a:xfrm>
            <a:off x="6573307" y="1306610"/>
            <a:ext cx="390526" cy="162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EA9783-6168-E230-B85D-0BFA2A26BEB6}"/>
              </a:ext>
            </a:extLst>
          </p:cNvPr>
          <p:cNvSpPr/>
          <p:nvPr/>
        </p:nvSpPr>
        <p:spPr>
          <a:xfrm>
            <a:off x="10126554" y="1354980"/>
            <a:ext cx="36195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9BC6B-F9F3-2A67-D40C-B2587BCA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270" y="1143000"/>
            <a:ext cx="9994268" cy="5509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6C254A-E5EE-A306-9794-6B39EA1969D3}"/>
              </a:ext>
            </a:extLst>
          </p:cNvPr>
          <p:cNvSpPr txBox="1"/>
          <p:nvPr/>
        </p:nvSpPr>
        <p:spPr>
          <a:xfrm>
            <a:off x="419100" y="1469280"/>
            <a:ext cx="31567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Definitely some interesting results!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39061-B4BF-1A20-3FF8-2BC455FD13CD}"/>
              </a:ext>
            </a:extLst>
          </p:cNvPr>
          <p:cNvSpPr txBox="1"/>
          <p:nvPr/>
        </p:nvSpPr>
        <p:spPr>
          <a:xfrm>
            <a:off x="419100" y="2501900"/>
            <a:ext cx="31567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Foraging bout ↑ in Green areas = ↑ handling + searching 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DFD45F-EEB3-1785-E7D8-F3E20E755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7529" y="370256"/>
            <a:ext cx="1652780" cy="116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7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11CCC-09CB-DE36-C94E-D8B0BE0F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dirty="0"/>
              <a:t>Peck rate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B0D15519-E84B-E68B-BCD9-E6C657956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94152"/>
            <a:ext cx="3429000" cy="342432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400" dirty="0"/>
              <a:t>The generalized environment had a marginally significant effect (p = 0.076)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ECD3660-E338-4B43-95FF-DE9CBA95A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92957" y="-24162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48ADC10C-4CE2-4E53-9567-AA7E1FC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039" y="-286037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80E11BB-AA79-D2EE-22FE-8FCBA9078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837" y="1341705"/>
            <a:ext cx="6401693" cy="45726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71D43AB-5A70-1F13-35A2-EC2758F6D35D}"/>
              </a:ext>
            </a:extLst>
          </p:cNvPr>
          <p:cNvSpPr/>
          <p:nvPr/>
        </p:nvSpPr>
        <p:spPr>
          <a:xfrm>
            <a:off x="8854773" y="1623221"/>
            <a:ext cx="1627417" cy="3804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02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401A-9949-8D3F-3FDE-6EAE44C4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C0EC-9C85-69CB-79AD-2620720D4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/>
              <a:t>The shift in human population from rural to urban areas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2816D-5E3B-13EC-37CE-E25B37164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995" y="2199992"/>
            <a:ext cx="8578815" cy="3788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CBE41B-ABDE-E0EA-5685-ABC7232F075F}"/>
              </a:ext>
            </a:extLst>
          </p:cNvPr>
          <p:cNvSpPr txBox="1"/>
          <p:nvPr/>
        </p:nvSpPr>
        <p:spPr>
          <a:xfrm>
            <a:off x="2673927" y="5992297"/>
            <a:ext cx="684414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An example of </a:t>
            </a:r>
            <a:r>
              <a:rPr lang="en-US" dirty="0" err="1"/>
              <a:t>urbanisation</a:t>
            </a:r>
            <a:r>
              <a:rPr lang="en-US" dirty="0"/>
              <a:t> in Edinburgh 1990 to 2015 Credit: CEH</a:t>
            </a:r>
          </a:p>
        </p:txBody>
      </p:sp>
    </p:spTree>
    <p:extLst>
      <p:ext uri="{BB962C8B-B14F-4D97-AF65-F5344CB8AC3E}">
        <p14:creationId xmlns:p14="http://schemas.microsoft.com/office/powerpoint/2010/main" val="1663672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A3C7B-84E3-33C3-C641-1B1DC4CE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/>
              <a:t>Peck Rate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51346A-A7DF-4933-898F-2B652252D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12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More interesting results!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Green areas had a lower peck rate than commercial areas.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Content Placeholder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F1DBCC2F-98EA-2ED3-3B07-D9FE32F99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944" y="963386"/>
            <a:ext cx="7425072" cy="530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58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CF2E-4160-76B1-A293-607F3251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Likelihood of sentinel presence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FF2AE-CA08-2CC2-329F-3EC0D0094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77953"/>
            <a:ext cx="2949360" cy="1325563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No effect of generalized environment!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2" name="Picture 11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44E69A6-0561-F5F9-CE17-A23A232F4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07" y="1354437"/>
            <a:ext cx="6401693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6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04489-0E8B-C72F-7C73-3FEBCE22D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>
                <a:latin typeface="Calibri"/>
                <a:cs typeface="Calibri"/>
              </a:rPr>
              <a:t>It is impossible to tell what the crows are looking at when being alert:</a:t>
            </a:r>
            <a:endParaRPr lang="en-CA" dirty="0"/>
          </a:p>
          <a:p>
            <a:r>
              <a:rPr lang="en-CA" dirty="0"/>
              <a:t>Looking for threats and predators</a:t>
            </a:r>
            <a:endParaRPr lang="en-CA" dirty="0">
              <a:cs typeface="Calibri"/>
            </a:endParaRPr>
          </a:p>
          <a:p>
            <a:r>
              <a:rPr lang="en-CA" dirty="0"/>
              <a:t>Other species</a:t>
            </a:r>
            <a:endParaRPr lang="en-CA" dirty="0">
              <a:cs typeface="Calibri"/>
            </a:endParaRPr>
          </a:p>
          <a:p>
            <a:r>
              <a:rPr lang="en-CA" dirty="0">
                <a:cs typeface="Calibri"/>
              </a:rPr>
              <a:t>Other crows</a:t>
            </a: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9D353-7DE5-9F4A-DBC6-84F9EF65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Some</a:t>
            </a:r>
            <a:r>
              <a:rPr lang="fr-CA" dirty="0"/>
              <a:t> </a:t>
            </a:r>
            <a:r>
              <a:rPr lang="fr-CA" dirty="0" err="1"/>
              <a:t>caveats</a:t>
            </a:r>
            <a:endParaRPr lang="fr-CA" dirty="0">
              <a:cs typeface="Calibri Light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03230D5-B94F-6EFF-82FE-9D8F9EC77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450316" y="21816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6B1E5-B384-286F-ED4B-2CB850A80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71" y="1506804"/>
            <a:ext cx="10902857" cy="4670159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7E73B2B-5BA1-67CB-58C7-D9D5AFBEEF7C}"/>
              </a:ext>
            </a:extLst>
          </p:cNvPr>
          <p:cNvSpPr/>
          <p:nvPr/>
        </p:nvSpPr>
        <p:spPr>
          <a:xfrm>
            <a:off x="1763059" y="3177308"/>
            <a:ext cx="1828800" cy="956235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930C1-501B-7C26-BD25-D26143849BD4}"/>
              </a:ext>
            </a:extLst>
          </p:cNvPr>
          <p:cNvSpPr txBox="1"/>
          <p:nvPr/>
        </p:nvSpPr>
        <p:spPr>
          <a:xfrm>
            <a:off x="1984771" y="3329886"/>
            <a:ext cx="1607088" cy="6510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 err="1">
                <a:cs typeface="Calibri"/>
              </a:rPr>
              <a:t>Did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they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find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something</a:t>
            </a:r>
            <a:r>
              <a:rPr lang="fr-CA" dirty="0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133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04489-0E8B-C72F-7C73-3FEBCE22D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>
                <a:latin typeface="Calibri"/>
                <a:cs typeface="Calibri"/>
              </a:rPr>
              <a:t>Not just generalized environment! I’m also looking at the effects of:</a:t>
            </a:r>
            <a:endParaRPr lang="en-CA" dirty="0"/>
          </a:p>
          <a:p>
            <a:r>
              <a:rPr lang="en-CA" dirty="0">
                <a:cs typeface="Calibri"/>
              </a:rPr>
              <a:t>Sentinel presence</a:t>
            </a:r>
          </a:p>
          <a:p>
            <a:r>
              <a:rPr lang="en-CA" dirty="0">
                <a:cs typeface="Calibri"/>
              </a:rPr>
              <a:t>Resource concentration (simulate trash/anthropogenic food)</a:t>
            </a:r>
          </a:p>
          <a:p>
            <a:r>
              <a:rPr lang="en-CA" dirty="0">
                <a:cs typeface="Calibri"/>
              </a:rPr>
              <a:t>Disturbance frequency</a:t>
            </a: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9D353-7DE5-9F4A-DBC6-84F9EF65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Some</a:t>
            </a:r>
            <a:r>
              <a:rPr lang="fr-CA" dirty="0"/>
              <a:t> </a:t>
            </a:r>
            <a:r>
              <a:rPr lang="fr-CA" dirty="0" err="1"/>
              <a:t>caveats</a:t>
            </a:r>
            <a:endParaRPr lang="fr-CA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9815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162AEFD-07EE-CD49-47E8-6361B188B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130221"/>
              </p:ext>
            </p:extLst>
          </p:nvPr>
        </p:nvGraphicFramePr>
        <p:xfrm>
          <a:off x="838200" y="1428122"/>
          <a:ext cx="10515600" cy="506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030">
                  <a:extLst>
                    <a:ext uri="{9D8B030D-6E8A-4147-A177-3AD203B41FA5}">
                      <a16:colId xmlns:a16="http://schemas.microsoft.com/office/drawing/2014/main" val="1356901862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4267344834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1068335791"/>
                    </a:ext>
                  </a:extLst>
                </a:gridCol>
              </a:tblGrid>
              <a:tr h="395089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Green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Commercial Areas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65371"/>
                  </a:ext>
                </a:extLst>
              </a:tr>
              <a:tr h="11605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Allocation of time to behaviors in foragers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644278"/>
                  </a:ext>
                </a:extLst>
              </a:tr>
              <a:tr h="11881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Duration of behavioral instances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</a:t>
                      </a:r>
                      <a:r>
                        <a:rPr lang="en-CA" sz="20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raging</a:t>
                      </a: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368052"/>
                  </a:ext>
                </a:extLst>
              </a:tr>
              <a:tr h="11605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Foraging efficiency of foragers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Peck rate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Peck rate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502236"/>
                  </a:ext>
                </a:extLst>
              </a:tr>
              <a:tr h="1160508">
                <a:tc>
                  <a:txBody>
                    <a:bodyPr/>
                    <a:lstStyle/>
                    <a:p>
                      <a:r>
                        <a:rPr lang="en-CA" sz="2000" dirty="0"/>
                        <a:t>Likelihood of a sentinel being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508169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1575-9D3A-1552-9906-BE93620C9769}"/>
              </a:ext>
            </a:extLst>
          </p:cNvPr>
          <p:cNvGrpSpPr/>
          <p:nvPr/>
        </p:nvGrpSpPr>
        <p:grpSpPr>
          <a:xfrm>
            <a:off x="4344844" y="1829264"/>
            <a:ext cx="6920566" cy="1126568"/>
            <a:chOff x="2940050" y="1873250"/>
            <a:chExt cx="4197350" cy="12128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4F1B5C-D510-1E15-B3B1-ABEE1A15AD02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solidFill>
              <a:srgbClr val="CFD5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548688-6E80-69E8-AA2E-A35F29522C99}"/>
                </a:ext>
              </a:extLst>
            </p:cNvPr>
            <p:cNvSpPr txBox="1"/>
            <p:nvPr/>
          </p:nvSpPr>
          <p:spPr>
            <a:xfrm>
              <a:off x="2940050" y="2094954"/>
              <a:ext cx="417195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4E80FD-598C-7955-26B8-DB054D0F76C1}"/>
              </a:ext>
            </a:extLst>
          </p:cNvPr>
          <p:cNvGrpSpPr/>
          <p:nvPr/>
        </p:nvGrpSpPr>
        <p:grpSpPr>
          <a:xfrm>
            <a:off x="4406900" y="5343625"/>
            <a:ext cx="6946900" cy="1149249"/>
            <a:chOff x="2705100" y="4972050"/>
            <a:chExt cx="4187825" cy="1212850"/>
          </a:xfrm>
          <a:solidFill>
            <a:srgbClr val="E9EBF5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AA810C-7340-B56D-F6A7-9EB97669E01F}"/>
                </a:ext>
              </a:extLst>
            </p:cNvPr>
            <p:cNvSpPr/>
            <p:nvPr/>
          </p:nvSpPr>
          <p:spPr>
            <a:xfrm>
              <a:off x="2714625" y="4972050"/>
              <a:ext cx="4178300" cy="121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FE1F62-C4BB-8BDD-F86E-EE0A43F73A53}"/>
                </a:ext>
              </a:extLst>
            </p:cNvPr>
            <p:cNvSpPr txBox="1"/>
            <p:nvPr/>
          </p:nvSpPr>
          <p:spPr>
            <a:xfrm>
              <a:off x="2705100" y="5193754"/>
              <a:ext cx="4171950" cy="76944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434D773E-4443-8C8E-5614-2CA5856AF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5688" y="4269159"/>
            <a:ext cx="914400" cy="9144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B96A2289-853F-8AB8-7D7E-ECD81D09CEA2}"/>
              </a:ext>
            </a:extLst>
          </p:cNvPr>
          <p:cNvGrpSpPr/>
          <p:nvPr/>
        </p:nvGrpSpPr>
        <p:grpSpPr>
          <a:xfrm>
            <a:off x="4360581" y="3004016"/>
            <a:ext cx="3465517" cy="1126568"/>
            <a:chOff x="2940050" y="1873250"/>
            <a:chExt cx="4197350" cy="121285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B566223-C0D5-59B9-CF58-27B8627BF27B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solidFill>
              <a:srgbClr val="E9EB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044E352-B485-1423-7B97-63D084E2B257}"/>
                </a:ext>
              </a:extLst>
            </p:cNvPr>
            <p:cNvSpPr txBox="1"/>
            <p:nvPr/>
          </p:nvSpPr>
          <p:spPr>
            <a:xfrm>
              <a:off x="2940050" y="2279619"/>
              <a:ext cx="41719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2000" b="1" dirty="0">
                  <a:solidFill>
                    <a:srgbClr val="0070C0"/>
                  </a:solidFill>
                </a:rPr>
                <a:t>Foraging ↑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FC5B7D7-18E2-822F-C30D-5FC0B88216B0}"/>
              </a:ext>
            </a:extLst>
          </p:cNvPr>
          <p:cNvGrpSpPr/>
          <p:nvPr/>
        </p:nvGrpSpPr>
        <p:grpSpPr>
          <a:xfrm>
            <a:off x="7867183" y="3094407"/>
            <a:ext cx="3486617" cy="1072654"/>
            <a:chOff x="2940050" y="1873250"/>
            <a:chExt cx="4197350" cy="121285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D1CC97F-73AB-1095-DCB7-66BC6B8E5398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solidFill>
              <a:srgbClr val="E9EB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87A81EC-1328-6C16-073E-1D9CE214B37E}"/>
                </a:ext>
              </a:extLst>
            </p:cNvPr>
            <p:cNvSpPr txBox="1"/>
            <p:nvPr/>
          </p:nvSpPr>
          <p:spPr>
            <a:xfrm>
              <a:off x="2940050" y="2296675"/>
              <a:ext cx="4171949" cy="365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2000" b="1" dirty="0">
                  <a:solidFill>
                    <a:schemeClr val="accent2">
                      <a:lumMod val="75000"/>
                    </a:schemeClr>
                  </a:solidFill>
                </a:rPr>
                <a:t>Foraging ↓</a:t>
              </a:r>
            </a:p>
          </p:txBody>
        </p:sp>
      </p:grpSp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AD694F34-DEAB-764B-4E4C-91DDF0C91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5688" y="31446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5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5A08-C677-238F-5156-62F83F42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Acknowledgements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733C-393C-A8FF-B86C-907DFC7D6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437"/>
            <a:ext cx="4518776" cy="43275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/>
              <a:t>My supervisors: Dr. Kiyoko Gotanda, Dr. Liette Vasseur, Dr. Anne Clark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/>
              <a:t>The Gotanda Lab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>
                <a:cs typeface="Calibri"/>
              </a:rPr>
              <a:t>My family and friends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0B045-84AC-490F-BD73-8A6D2A825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" y="5004533"/>
            <a:ext cx="4401693" cy="1853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EB39D0-FB14-4647-A4AC-7FF2AB22C8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8333AD01-BD50-0FF8-C9E7-DB7D26381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34" y="1849436"/>
            <a:ext cx="6673446" cy="500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550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8A54-D51A-2BF4-E76E-FA894A6C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5854E-C168-64B8-350A-207A70F63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500"/>
            <a:ext cx="10515600" cy="5334000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Only compare environments, remove sentinel presence entirely</a:t>
            </a:r>
          </a:p>
          <a:p>
            <a:pPr marL="0" indent="0">
              <a:buNone/>
            </a:pPr>
            <a:r>
              <a:rPr lang="en-CA" dirty="0"/>
              <a:t>Re-do graphs in R to reflect ^^^</a:t>
            </a:r>
          </a:p>
          <a:p>
            <a:pPr marL="0" indent="0">
              <a:buNone/>
            </a:pPr>
            <a:r>
              <a:rPr lang="en-CA" dirty="0"/>
              <a:t>MAKE SHORTER!!! – Cut back even more on theory to talk more about the results.</a:t>
            </a:r>
          </a:p>
          <a:p>
            <a:pPr marL="0" indent="0">
              <a:buNone/>
            </a:pPr>
            <a:r>
              <a:rPr lang="en-CA" dirty="0"/>
              <a:t>Less details, more punchlines -&gt; Tie into B-WW-SB *Define*</a:t>
            </a:r>
          </a:p>
          <a:p>
            <a:pPr marL="0" indent="0">
              <a:buNone/>
            </a:pPr>
            <a:r>
              <a:rPr lang="en-CA" dirty="0"/>
              <a:t>Explain the results briefly, talk about them afterwards (if anyone has questions)</a:t>
            </a:r>
          </a:p>
          <a:p>
            <a:pPr marL="0" indent="0">
              <a:buNone/>
            </a:pPr>
            <a:r>
              <a:rPr lang="en-CA" dirty="0"/>
              <a:t>Stop repeating yourself, unless necessary</a:t>
            </a:r>
          </a:p>
          <a:p>
            <a:pPr marL="0" indent="0">
              <a:buNone/>
            </a:pPr>
            <a:r>
              <a:rPr lang="en-CA" dirty="0"/>
              <a:t>Update website if you’re going to have the QR code (might not have time)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1921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459A-DA7F-5B8D-0507-E9524EBD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4546-FA4B-ABD1-131B-711A8EBAE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87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Leads to changes in the </a:t>
            </a:r>
            <a:r>
              <a:rPr lang="fr-CA" dirty="0" err="1">
                <a:cs typeface="Calibri"/>
              </a:rPr>
              <a:t>environment</a:t>
            </a:r>
            <a:r>
              <a:rPr lang="fr-CA" dirty="0">
                <a:cs typeface="Calibri"/>
              </a:rPr>
              <a:t>:</a:t>
            </a:r>
          </a:p>
          <a:p>
            <a:r>
              <a:rPr lang="fr-CA" dirty="0">
                <a:sym typeface="Symbol" panose="05050102010706020507" pitchFamily="18" charset="2"/>
              </a:rPr>
              <a:t> Lines of </a:t>
            </a:r>
            <a:r>
              <a:rPr lang="fr-CA" dirty="0" err="1">
                <a:sym typeface="Symbol" panose="05050102010706020507" pitchFamily="18" charset="2"/>
              </a:rPr>
              <a:t>sight</a:t>
            </a:r>
            <a:endParaRPr lang="fr-CA" dirty="0">
              <a:sym typeface="Symbol" panose="05050102010706020507" pitchFamily="18" charset="2"/>
            </a:endParaRPr>
          </a:p>
          <a:p>
            <a:r>
              <a:rPr lang="fr-CA" dirty="0">
                <a:sym typeface="Symbol" panose="05050102010706020507" pitchFamily="18" charset="2"/>
              </a:rPr>
              <a:t> Human-animal interactions</a:t>
            </a:r>
            <a:endParaRPr lang="fr-CA" dirty="0">
              <a:cs typeface="Calibri"/>
            </a:endParaRPr>
          </a:p>
          <a:p>
            <a:r>
              <a:rPr lang="fr-CA" dirty="0">
                <a:sym typeface="Symbol" panose="05050102010706020507" pitchFamily="18" charset="2"/>
              </a:rPr>
              <a:t> Green </a:t>
            </a:r>
            <a:r>
              <a:rPr lang="fr-CA" dirty="0" err="1">
                <a:sym typeface="Symbol" panose="05050102010706020507" pitchFamily="18" charset="2"/>
              </a:rPr>
              <a:t>spaces</a:t>
            </a:r>
            <a:endParaRPr lang="fr-CA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20D87-6859-2542-4A7F-3171DF36E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633" y="1711676"/>
            <a:ext cx="5569167" cy="3368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AF2E2A-4216-B2C8-580E-A1D1A34DB2C0}"/>
              </a:ext>
            </a:extLst>
          </p:cNvPr>
          <p:cNvSpPr txBox="1"/>
          <p:nvPr/>
        </p:nvSpPr>
        <p:spPr>
          <a:xfrm>
            <a:off x="5784347" y="5074272"/>
            <a:ext cx="556945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https://examples.yourdictionary.com/identifying-difference-between-rural-urban-suburban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61FC7-1307-3DF0-99A2-7FBD39CCFA55}"/>
              </a:ext>
            </a:extLst>
          </p:cNvPr>
          <p:cNvSpPr txBox="1"/>
          <p:nvPr/>
        </p:nvSpPr>
        <p:spPr>
          <a:xfrm>
            <a:off x="838200" y="4597218"/>
            <a:ext cx="4913831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Has </a:t>
            </a:r>
            <a:r>
              <a:rPr lang="fr-CA" sz="2800" dirty="0" err="1"/>
              <a:t>negative</a:t>
            </a:r>
            <a:r>
              <a:rPr lang="fr-CA" sz="2800" dirty="0"/>
              <a:t> </a:t>
            </a:r>
            <a:r>
              <a:rPr lang="fr-CA" sz="2800" dirty="0" err="1"/>
              <a:t>effects</a:t>
            </a:r>
            <a:r>
              <a:rPr lang="fr-CA" sz="2800" dirty="0"/>
              <a:t> on </a:t>
            </a:r>
            <a:r>
              <a:rPr lang="fr-CA" sz="2800" dirty="0" err="1"/>
              <a:t>many</a:t>
            </a:r>
            <a:r>
              <a:rPr lang="fr-CA" sz="2800" dirty="0"/>
              <a:t> </a:t>
            </a:r>
            <a:r>
              <a:rPr lang="fr-CA" sz="2800" dirty="0" err="1"/>
              <a:t>species</a:t>
            </a:r>
            <a:r>
              <a:rPr lang="fr-CA" sz="2800" dirty="0"/>
              <a:t>; </a:t>
            </a:r>
            <a:r>
              <a:rPr lang="fr-CA" sz="2800" dirty="0" err="1"/>
              <a:t>associated</a:t>
            </a:r>
            <a:r>
              <a:rPr lang="fr-CA" sz="2800" dirty="0"/>
              <a:t> </a:t>
            </a:r>
            <a:r>
              <a:rPr lang="fr-CA" sz="2800" dirty="0" err="1"/>
              <a:t>with</a:t>
            </a:r>
            <a:r>
              <a:rPr lang="fr-CA" sz="2800" dirty="0"/>
              <a:t> the global </a:t>
            </a:r>
            <a:r>
              <a:rPr lang="fr-CA" sz="2800" dirty="0" err="1"/>
              <a:t>loss</a:t>
            </a:r>
            <a:r>
              <a:rPr lang="fr-CA" sz="2800" dirty="0"/>
              <a:t> of </a:t>
            </a:r>
            <a:r>
              <a:rPr lang="fr-CA" sz="2800" dirty="0" err="1"/>
              <a:t>biodiversity</a:t>
            </a:r>
            <a:endParaRPr lang="fr-CA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79DA4-FA7A-EE5D-6588-5E8281554C70}"/>
              </a:ext>
            </a:extLst>
          </p:cNvPr>
          <p:cNvSpPr txBox="1"/>
          <p:nvPr/>
        </p:nvSpPr>
        <p:spPr>
          <a:xfrm>
            <a:off x="5219" y="6487439"/>
            <a:ext cx="12191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Kowarik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 I. 2011 Novel urban ecosystems, biodiversity, and conservation. Environ.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Pollut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. 159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123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046B-7D07-257C-9DD6-F733E1BA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Can </a:t>
            </a:r>
            <a:r>
              <a:rPr lang="fr-CA" dirty="0" err="1"/>
              <a:t>species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successful</a:t>
            </a:r>
            <a:r>
              <a:rPr lang="fr-CA" dirty="0"/>
              <a:t> in </a:t>
            </a:r>
            <a:r>
              <a:rPr lang="fr-CA" dirty="0" err="1"/>
              <a:t>cities</a:t>
            </a:r>
            <a:r>
              <a:rPr lang="fr-CA" dirty="0"/>
              <a:t>?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54065-511F-BF3C-1356-F835ED5A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/>
              <a:t>* </a:t>
            </a:r>
            <a:r>
              <a:rPr lang="en-CA" dirty="0">
                <a:ea typeface="+mn-lt"/>
                <a:cs typeface="+mn-lt"/>
              </a:rPr>
              <a:t>Will depend on species’ traits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D15A7-2E48-8109-88F2-69953225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73" y="1822169"/>
            <a:ext cx="5472298" cy="3852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92E88-96F1-8AC1-9EC6-FF7373823B3A}"/>
              </a:ext>
            </a:extLst>
          </p:cNvPr>
          <p:cNvSpPr txBox="1"/>
          <p:nvPr/>
        </p:nvSpPr>
        <p:spPr>
          <a:xfrm>
            <a:off x="6653776" y="5674294"/>
            <a:ext cx="506552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Isaksson, C. (2018). Impact of Urbanization on Birds. In: Tietze, D. (eds) Bird Species</a:t>
            </a:r>
            <a:endParaRPr lang="en-CA" dirty="0">
              <a:solidFill>
                <a:schemeClr val="bg1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A9897-60B6-F6B3-CFC0-CE7A19F4B511}"/>
              </a:ext>
            </a:extLst>
          </p:cNvPr>
          <p:cNvSpPr txBox="1"/>
          <p:nvPr/>
        </p:nvSpPr>
        <p:spPr>
          <a:xfrm>
            <a:off x="9359459" y="608916"/>
            <a:ext cx="2673350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4400" dirty="0"/>
              <a:t>Yes!*</a:t>
            </a:r>
          </a:p>
          <a:p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77F1-1671-6554-62A4-89C306515FD2}"/>
              </a:ext>
            </a:extLst>
          </p:cNvPr>
          <p:cNvSpPr txBox="1"/>
          <p:nvPr/>
        </p:nvSpPr>
        <p:spPr>
          <a:xfrm>
            <a:off x="838200" y="2256216"/>
            <a:ext cx="5175250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/>
              <a:t>Advantageous</a:t>
            </a:r>
            <a:r>
              <a:rPr lang="fr-CA" sz="2800" dirty="0"/>
              <a:t> traits: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/>
              <a:t>Adaptability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 </a:t>
            </a:r>
            <a:r>
              <a:rPr lang="fr-CA" sz="2800" dirty="0" err="1"/>
              <a:t>generalist</a:t>
            </a:r>
            <a:r>
              <a:rPr lang="fr-CA" sz="2800" dirty="0"/>
              <a:t> nature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An </a:t>
            </a:r>
            <a:r>
              <a:rPr lang="fr-CA" sz="2800" dirty="0" err="1"/>
              <a:t>omnivorous</a:t>
            </a:r>
            <a:r>
              <a:rPr lang="fr-CA" sz="2800" dirty="0"/>
              <a:t> </a:t>
            </a:r>
            <a:r>
              <a:rPr lang="fr-CA" sz="2800" dirty="0" err="1"/>
              <a:t>diet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cs typeface="Calibri"/>
              </a:rPr>
              <a:t>Intelligence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866F9-7C15-4282-46DE-4E2E26764159}"/>
              </a:ext>
            </a:extLst>
          </p:cNvPr>
          <p:cNvSpPr txBox="1"/>
          <p:nvPr/>
        </p:nvSpPr>
        <p:spPr>
          <a:xfrm>
            <a:off x="-1" y="6487438"/>
            <a:ext cx="110698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Calibri"/>
              </a:rPr>
              <a:t>Patankar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Calibri"/>
              </a:rPr>
              <a:t> S et al. 2021 Which Traits Influence Bird Survival in the City? A Review. Land 10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89E4C4-11A4-F8B9-58AB-66303F1B0A6A}"/>
              </a:ext>
            </a:extLst>
          </p:cNvPr>
          <p:cNvSpPr/>
          <p:nvPr/>
        </p:nvSpPr>
        <p:spPr>
          <a:xfrm>
            <a:off x="7500135" y="4674742"/>
            <a:ext cx="246580" cy="164386"/>
          </a:xfrm>
          <a:prstGeom prst="rect">
            <a:avLst/>
          </a:prstGeom>
          <a:solidFill>
            <a:srgbClr val="B2CDC8"/>
          </a:solidFill>
          <a:ln>
            <a:solidFill>
              <a:srgbClr val="B2C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529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E89F-7B4C-7BC3-13A2-696F4333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584"/>
            <a:ext cx="10515600" cy="1325563"/>
          </a:xfrm>
        </p:spPr>
        <p:txBody>
          <a:bodyPr/>
          <a:lstStyle/>
          <a:p>
            <a:r>
              <a:rPr lang="fr-CA" dirty="0"/>
              <a:t>American crows in </a:t>
            </a:r>
            <a:r>
              <a:rPr lang="fr-CA" dirty="0" err="1"/>
              <a:t>urban</a:t>
            </a:r>
            <a:r>
              <a:rPr lang="fr-CA" dirty="0"/>
              <a:t> areas</a:t>
            </a:r>
            <a:endParaRPr lang="fr-CA" dirty="0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B40F2-11A6-42F3-8065-6B246686EC97}"/>
              </a:ext>
            </a:extLst>
          </p:cNvPr>
          <p:cNvSpPr txBox="1"/>
          <p:nvPr/>
        </p:nvSpPr>
        <p:spPr>
          <a:xfrm>
            <a:off x="1032527" y="6043634"/>
            <a:ext cx="957451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 err="1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Marzluff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 </a:t>
            </a:r>
            <a:r>
              <a:rPr lang="en-US" b="0" i="1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(2001). </a:t>
            </a:r>
            <a:r>
              <a:rPr lang="en-US" b="0" i="1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Avian Ecology and Conservation in an Urbanizing World || Causes and consequences of expanding American Crow populations.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E0DAD-F38C-9236-58A7-69A469B25E30}"/>
              </a:ext>
            </a:extLst>
          </p:cNvPr>
          <p:cNvSpPr txBox="1"/>
          <p:nvPr/>
        </p:nvSpPr>
        <p:spPr>
          <a:xfrm>
            <a:off x="7347927" y="2717639"/>
            <a:ext cx="507352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>
                <a:cs typeface="Calibri"/>
              </a:rPr>
              <a:t>Why</a:t>
            </a:r>
            <a:r>
              <a:rPr lang="fr-CA" sz="2800" dirty="0">
                <a:cs typeface="Calibri"/>
              </a:rPr>
              <a:t> are American crows </a:t>
            </a:r>
            <a:r>
              <a:rPr lang="fr-CA" sz="2800" dirty="0" err="1">
                <a:cs typeface="Calibri"/>
              </a:rPr>
              <a:t>so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successful</a:t>
            </a:r>
            <a:r>
              <a:rPr lang="fr-CA" sz="2800" dirty="0">
                <a:cs typeface="Calibri"/>
              </a:rPr>
              <a:t> in </a:t>
            </a:r>
            <a:r>
              <a:rPr lang="fr-CA" sz="2800" dirty="0" err="1">
                <a:cs typeface="Calibri"/>
              </a:rPr>
              <a:t>urban</a:t>
            </a:r>
            <a:r>
              <a:rPr lang="fr-CA" sz="2800" dirty="0">
                <a:cs typeface="Calibri"/>
              </a:rPr>
              <a:t> areas?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643C2C-2C28-4AA1-4AA4-0F2E28F0A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29" y="1299859"/>
            <a:ext cx="6609698" cy="4743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0342ED-5211-2C06-90FB-F810452E3063}"/>
              </a:ext>
            </a:extLst>
          </p:cNvPr>
          <p:cNvSpPr txBox="1"/>
          <p:nvPr/>
        </p:nvSpPr>
        <p:spPr>
          <a:xfrm>
            <a:off x="1949841" y="1416632"/>
            <a:ext cx="2197274" cy="31315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B434A-98A1-C161-048A-3CE84BB617FE}"/>
              </a:ext>
            </a:extLst>
          </p:cNvPr>
          <p:cNvSpPr txBox="1"/>
          <p:nvPr/>
        </p:nvSpPr>
        <p:spPr>
          <a:xfrm rot="16200000">
            <a:off x="-179590" y="3288158"/>
            <a:ext cx="2812372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sz="2000" b="1" dirty="0">
                <a:cs typeface="Calibri"/>
              </a:rPr>
              <a:t>Crows </a:t>
            </a:r>
            <a:r>
              <a:rPr lang="fr-CA" sz="2000" b="1" dirty="0" err="1">
                <a:cs typeface="Calibri"/>
              </a:rPr>
              <a:t>spotted</a:t>
            </a:r>
            <a:r>
              <a:rPr lang="fr-CA" sz="2000" b="1" dirty="0">
                <a:cs typeface="Calibri"/>
              </a:rPr>
              <a:t> per </a:t>
            </a:r>
            <a:r>
              <a:rPr lang="fr-CA" sz="2000" b="1" dirty="0" err="1">
                <a:cs typeface="Calibri"/>
              </a:rPr>
              <a:t>hour</a:t>
            </a:r>
            <a:endParaRPr lang="fr-CA" sz="2000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9D41E-8F0D-D547-E6FD-31FAA5E45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112" y="197357"/>
            <a:ext cx="4073456" cy="359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2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illustration, cartoon, clipart&#10;&#10;Description automatically generated">
            <a:extLst>
              <a:ext uri="{FF2B5EF4-FFF2-40B4-BE49-F238E27FC236}">
                <a16:creationId xmlns:a16="http://schemas.microsoft.com/office/drawing/2014/main" id="{31C091C3-C2C4-429B-8B1B-E27C66F1E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852" b="81019" l="42448" r="58750">
                        <a14:foregroundMark x1="42448" y1="76111" x2="42969" y2="76759"/>
                        <a14:foregroundMark x1="48125" y1="80370" x2="50052" y2="71111"/>
                        <a14:foregroundMark x1="50052" y1="71111" x2="50052" y2="59722"/>
                        <a14:foregroundMark x1="50052" y1="59722" x2="51875" y2="59259"/>
                        <a14:foregroundMark x1="49219" y1="51944" x2="47969" y2="51852"/>
                        <a14:foregroundMark x1="58385" y1="63704" x2="58385" y2="63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65" t="49953" r="39237" b="15512"/>
          <a:stretch/>
        </p:blipFill>
        <p:spPr>
          <a:xfrm>
            <a:off x="7084287" y="1972733"/>
            <a:ext cx="3996438" cy="38819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Vigilance and social </a:t>
            </a:r>
            <a:r>
              <a:rPr lang="fr-CA" dirty="0" err="1"/>
              <a:t>foraging</a:t>
            </a:r>
            <a:r>
              <a:rPr lang="fr-CA" dirty="0"/>
              <a:t> </a:t>
            </a:r>
            <a:r>
              <a:rPr lang="fr-CA" dirty="0" err="1"/>
              <a:t>behavior</a:t>
            </a:r>
            <a:endParaRPr lang="fr-CA" dirty="0">
              <a:cs typeface="Calibri Ligh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805658-0EBD-4F5A-410B-87F120E6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14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/>
              <a:t>A </a:t>
            </a:r>
            <a:r>
              <a:rPr lang="fr-CA" dirty="0" err="1"/>
              <a:t>trade</a:t>
            </a:r>
            <a:r>
              <a:rPr lang="fr-CA" dirty="0"/>
              <a:t>-off </a:t>
            </a:r>
            <a:r>
              <a:rPr lang="fr-CA" dirty="0" err="1"/>
              <a:t>between</a:t>
            </a:r>
            <a:r>
              <a:rPr lang="fr-CA" dirty="0"/>
              <a:t> vigilance and </a:t>
            </a:r>
            <a:r>
              <a:rPr lang="fr-CA" dirty="0" err="1"/>
              <a:t>foraging</a:t>
            </a:r>
            <a:r>
              <a:rPr lang="fr-CA" dirty="0"/>
              <a:t> </a:t>
            </a:r>
            <a:r>
              <a:rPr lang="fr-CA" dirty="0" err="1"/>
              <a:t>efficiency</a:t>
            </a:r>
            <a:endParaRPr lang="fr-CA" dirty="0"/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45A66-1A6F-ACE3-C20B-21D14B380747}"/>
              </a:ext>
            </a:extLst>
          </p:cNvPr>
          <p:cNvSpPr txBox="1"/>
          <p:nvPr/>
        </p:nvSpPr>
        <p:spPr>
          <a:xfrm>
            <a:off x="839616" y="3858203"/>
            <a:ext cx="551203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/>
              <a:t>Too</a:t>
            </a:r>
            <a:r>
              <a:rPr lang="fr-CA" sz="2800" dirty="0"/>
              <a:t> </a:t>
            </a:r>
            <a:r>
              <a:rPr lang="fr-CA" sz="2800" dirty="0" err="1"/>
              <a:t>much</a:t>
            </a:r>
            <a:r>
              <a:rPr lang="fr-CA" sz="2800" dirty="0"/>
              <a:t> </a:t>
            </a:r>
            <a:r>
              <a:rPr lang="fr-CA" sz="2800" dirty="0" err="1"/>
              <a:t>is</a:t>
            </a:r>
            <a:r>
              <a:rPr lang="fr-CA" sz="2800" dirty="0"/>
              <a:t> like not </a:t>
            </a:r>
            <a:r>
              <a:rPr lang="fr-CA" sz="2800" dirty="0" err="1"/>
              <a:t>enough</a:t>
            </a:r>
            <a:endParaRPr lang="fr-CA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678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illustration, cartoon, clipart&#10;&#10;Description automatically generated">
            <a:extLst>
              <a:ext uri="{FF2B5EF4-FFF2-40B4-BE49-F238E27FC236}">
                <a16:creationId xmlns:a16="http://schemas.microsoft.com/office/drawing/2014/main" id="{31C091C3-C2C4-429B-8B1B-E27C66F1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69" y="839243"/>
            <a:ext cx="10553464" cy="5936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Sentinels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8A3F1-6429-636E-5098-863AA068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795" y="2083387"/>
            <a:ext cx="4141939" cy="469218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The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ensures</a:t>
            </a:r>
            <a:r>
              <a:rPr lang="fr-CA" dirty="0">
                <a:cs typeface="Calibri"/>
              </a:rPr>
              <a:t> the protection of </a:t>
            </a:r>
            <a:r>
              <a:rPr lang="fr-CA" dirty="0" err="1">
                <a:cs typeface="Calibri"/>
              </a:rPr>
              <a:t>foraging</a:t>
            </a:r>
            <a:r>
              <a:rPr lang="fr-CA" dirty="0">
                <a:cs typeface="Calibri"/>
              </a:rPr>
              <a:t> group-</a:t>
            </a:r>
            <a:r>
              <a:rPr lang="fr-CA" dirty="0" err="1">
                <a:cs typeface="Calibri"/>
              </a:rPr>
              <a:t>members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through</a:t>
            </a:r>
            <a:r>
              <a:rPr lang="fr-CA" dirty="0">
                <a:cs typeface="Calibri"/>
              </a:rPr>
              <a:t> constant vigilance.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r>
              <a:rPr lang="fr-CA" dirty="0" err="1">
                <a:cs typeface="Calibri"/>
              </a:rPr>
              <a:t>Costly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behavior</a:t>
            </a:r>
            <a:r>
              <a:rPr lang="fr-CA" dirty="0">
                <a:cs typeface="Calibri"/>
              </a:rPr>
              <a:t> to the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, but </a:t>
            </a:r>
            <a:r>
              <a:rPr lang="fr-CA" dirty="0" err="1">
                <a:cs typeface="Calibri"/>
              </a:rPr>
              <a:t>very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beneficial</a:t>
            </a:r>
            <a:r>
              <a:rPr lang="fr-CA" dirty="0">
                <a:cs typeface="Calibri"/>
              </a:rPr>
              <a:t> to </a:t>
            </a:r>
            <a:r>
              <a:rPr lang="fr-CA" dirty="0" err="1">
                <a:cs typeface="Calibri"/>
              </a:rPr>
              <a:t>foragers</a:t>
            </a:r>
            <a:r>
              <a:rPr lang="fr-CA" dirty="0">
                <a:cs typeface="Calibri"/>
              </a:rPr>
              <a:t>.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4C085-8318-4C14-B389-CCAD7AA76C34}"/>
              </a:ext>
            </a:extLst>
          </p:cNvPr>
          <p:cNvSpPr txBox="1"/>
          <p:nvPr/>
        </p:nvSpPr>
        <p:spPr>
          <a:xfrm>
            <a:off x="4684734" y="2630466"/>
            <a:ext cx="16283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Social Foraging</a:t>
            </a:r>
            <a:endParaRPr lang="en-CA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4914B-A3A9-47AA-9F27-A242E48C8E03}"/>
              </a:ext>
            </a:extLst>
          </p:cNvPr>
          <p:cNvSpPr txBox="1"/>
          <p:nvPr/>
        </p:nvSpPr>
        <p:spPr>
          <a:xfrm>
            <a:off x="9646084" y="2630466"/>
            <a:ext cx="29676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Individual Foraging</a:t>
            </a:r>
            <a:endParaRPr lang="en-CA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5874FD-AF4F-487B-95DF-870226050292}"/>
              </a:ext>
            </a:extLst>
          </p:cNvPr>
          <p:cNvSpPr txBox="1"/>
          <p:nvPr/>
        </p:nvSpPr>
        <p:spPr>
          <a:xfrm rot="298875">
            <a:off x="7098779" y="5649425"/>
            <a:ext cx="8169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5AFAF-161D-4D17-A0AD-9310B2D1F884}"/>
              </a:ext>
            </a:extLst>
          </p:cNvPr>
          <p:cNvSpPr txBox="1"/>
          <p:nvPr/>
        </p:nvSpPr>
        <p:spPr>
          <a:xfrm>
            <a:off x="8328418" y="5545109"/>
            <a:ext cx="978419" cy="4388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452538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Sentinels</a:t>
            </a:r>
            <a:endParaRPr lang="fr-CA" dirty="0">
              <a:cs typeface="Calibri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74EE6F-CFD9-16AF-2FEC-5CBFF16583AB}"/>
              </a:ext>
            </a:extLst>
          </p:cNvPr>
          <p:cNvSpPr txBox="1"/>
          <p:nvPr/>
        </p:nvSpPr>
        <p:spPr>
          <a:xfrm>
            <a:off x="1918049" y="5298455"/>
            <a:ext cx="835590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>
                <a:cs typeface="Calibri"/>
              </a:rPr>
              <a:t>The </a:t>
            </a:r>
            <a:r>
              <a:rPr lang="fr-CA" sz="2800" dirty="0" err="1">
                <a:cs typeface="Calibri"/>
              </a:rPr>
              <a:t>presence</a:t>
            </a:r>
            <a:r>
              <a:rPr lang="fr-CA" sz="2800" dirty="0">
                <a:cs typeface="Calibri"/>
              </a:rPr>
              <a:t> of a </a:t>
            </a:r>
            <a:r>
              <a:rPr lang="fr-CA" sz="2800" dirty="0" err="1">
                <a:cs typeface="Calibri"/>
              </a:rPr>
              <a:t>sentinel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is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expected</a:t>
            </a:r>
            <a:r>
              <a:rPr lang="fr-CA" sz="2800" dirty="0">
                <a:cs typeface="Calibri"/>
              </a:rPr>
              <a:t> to </a:t>
            </a:r>
            <a:r>
              <a:rPr lang="fr-CA" sz="2800" dirty="0" err="1">
                <a:cs typeface="Calibri"/>
              </a:rPr>
              <a:t>reduce</a:t>
            </a:r>
            <a:r>
              <a:rPr lang="fr-CA" sz="2800" dirty="0">
                <a:cs typeface="Calibri"/>
              </a:rPr>
              <a:t> the vigilance of </a:t>
            </a:r>
            <a:r>
              <a:rPr lang="fr-CA" sz="2800" dirty="0" err="1">
                <a:cs typeface="Calibri"/>
              </a:rPr>
              <a:t>foragers</a:t>
            </a:r>
            <a:r>
              <a:rPr lang="fr-CA" sz="2800" dirty="0">
                <a:cs typeface="Calibri"/>
              </a:rPr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D817816-D5B8-9D36-3846-50EBA29BC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048" y="1610564"/>
            <a:ext cx="8355904" cy="36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85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F9EB-6AED-996C-5C52-D0360AA7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4490"/>
            <a:ext cx="10515600" cy="1325563"/>
          </a:xfrm>
        </p:spPr>
        <p:txBody>
          <a:bodyPr/>
          <a:lstStyle/>
          <a:p>
            <a:r>
              <a:rPr lang="fr-CA" dirty="0" err="1">
                <a:cs typeface="Calibri Light"/>
              </a:rPr>
              <a:t>My</a:t>
            </a:r>
            <a:r>
              <a:rPr lang="fr-CA" dirty="0">
                <a:cs typeface="Calibri Light"/>
              </a:rPr>
              <a:t>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C1D7-E712-8B6F-C6BF-EF57DA122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6472"/>
            <a:ext cx="10515600" cy="3864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>
                <a:cs typeface="Calibri"/>
              </a:rPr>
              <a:t>Determine</a:t>
            </a:r>
            <a:r>
              <a:rPr lang="fr-CA" dirty="0">
                <a:cs typeface="Calibri"/>
              </a:rPr>
              <a:t> if an </a:t>
            </a:r>
            <a:r>
              <a:rPr lang="fr-CA" dirty="0" err="1">
                <a:cs typeface="Calibri"/>
              </a:rPr>
              <a:t>individual’s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foraging</a:t>
            </a:r>
            <a:r>
              <a:rPr lang="fr-CA" dirty="0">
                <a:cs typeface="Calibri"/>
              </a:rPr>
              <a:t> vigilance </a:t>
            </a:r>
            <a:r>
              <a:rPr lang="fr-CA" dirty="0" err="1">
                <a:cs typeface="Calibri"/>
              </a:rPr>
              <a:t>affected</a:t>
            </a:r>
            <a:r>
              <a:rPr lang="fr-CA" dirty="0">
                <a:cs typeface="Calibri"/>
              </a:rPr>
              <a:t> by the </a:t>
            </a:r>
            <a:r>
              <a:rPr lang="fr-CA" dirty="0" err="1">
                <a:cs typeface="Calibri"/>
              </a:rPr>
              <a:t>presence</a:t>
            </a:r>
            <a:r>
              <a:rPr lang="fr-CA" dirty="0">
                <a:cs typeface="Calibri"/>
              </a:rPr>
              <a:t> of a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 and the </a:t>
            </a:r>
            <a:r>
              <a:rPr lang="fr-CA" dirty="0" err="1">
                <a:cs typeface="Calibri"/>
              </a:rPr>
              <a:t>environment</a:t>
            </a:r>
            <a:r>
              <a:rPr lang="fr-CA" dirty="0">
                <a:cs typeface="Calibri"/>
              </a:rPr>
              <a:t> in </a:t>
            </a:r>
            <a:r>
              <a:rPr lang="fr-CA" dirty="0" err="1">
                <a:cs typeface="Calibri"/>
              </a:rPr>
              <a:t>which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it</a:t>
            </a:r>
            <a:r>
              <a:rPr lang="fr-CA" dirty="0">
                <a:cs typeface="Calibri"/>
              </a:rPr>
              <a:t> forages in.</a:t>
            </a:r>
            <a:endParaRPr lang="fr-CA" sz="2800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47340-F8A6-897D-E8C7-E037B1CD2644}"/>
              </a:ext>
            </a:extLst>
          </p:cNvPr>
          <p:cNvSpPr txBox="1"/>
          <p:nvPr/>
        </p:nvSpPr>
        <p:spPr>
          <a:xfrm>
            <a:off x="838200" y="4001294"/>
            <a:ext cx="1051560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The </a:t>
            </a:r>
            <a:r>
              <a:rPr lang="fr-CA" sz="2800" dirty="0" err="1"/>
              <a:t>modified</a:t>
            </a:r>
            <a:r>
              <a:rPr lang="fr-CA" sz="2800" dirty="0"/>
              <a:t> use of social </a:t>
            </a:r>
            <a:r>
              <a:rPr lang="fr-CA" sz="2800" dirty="0" err="1"/>
              <a:t>behaviors</a:t>
            </a:r>
            <a:r>
              <a:rPr lang="fr-CA" sz="2800" dirty="0"/>
              <a:t> </a:t>
            </a:r>
            <a:r>
              <a:rPr lang="fr-CA" sz="2800" dirty="0" err="1"/>
              <a:t>is</a:t>
            </a:r>
            <a:r>
              <a:rPr lang="fr-CA" sz="2800" dirty="0"/>
              <a:t> </a:t>
            </a:r>
            <a:r>
              <a:rPr lang="fr-CA" sz="2800" dirty="0" err="1"/>
              <a:t>understudied</a:t>
            </a:r>
            <a:r>
              <a:rPr lang="fr-CA" sz="2800" dirty="0"/>
              <a:t>.</a:t>
            </a:r>
            <a:endParaRPr lang="fr-CA" sz="2800" dirty="0">
              <a:cs typeface="Calibri"/>
            </a:endParaRPr>
          </a:p>
          <a:p>
            <a:r>
              <a:rPr lang="fr-CA" sz="2800" dirty="0" err="1"/>
              <a:t>Could</a:t>
            </a:r>
            <a:r>
              <a:rPr lang="fr-CA" sz="2800" dirty="0"/>
              <a:t> </a:t>
            </a:r>
            <a:r>
              <a:rPr lang="fr-CA" sz="2800" dirty="0" err="1"/>
              <a:t>explain</a:t>
            </a:r>
            <a:r>
              <a:rPr lang="fr-CA" sz="2800" dirty="0"/>
              <a:t>, in part, the </a:t>
            </a:r>
            <a:r>
              <a:rPr lang="fr-CA" sz="2800" dirty="0" err="1"/>
              <a:t>success</a:t>
            </a:r>
            <a:r>
              <a:rPr lang="fr-CA" sz="2800" dirty="0"/>
              <a:t> of American crows in </a:t>
            </a:r>
            <a:r>
              <a:rPr lang="fr-CA" sz="2800" dirty="0" err="1"/>
              <a:t>urban</a:t>
            </a:r>
            <a:r>
              <a:rPr lang="fr-CA" sz="2800" dirty="0"/>
              <a:t> areas.</a:t>
            </a:r>
            <a:endParaRPr lang="fr-CA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544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D842EEC58A2744A2ADC524444A7A0D" ma:contentTypeVersion="12" ma:contentTypeDescription="Create a new document." ma:contentTypeScope="" ma:versionID="94239b5de83d41ab41b7cd27cf6c09fd">
  <xsd:schema xmlns:xsd="http://www.w3.org/2001/XMLSchema" xmlns:xs="http://www.w3.org/2001/XMLSchema" xmlns:p="http://schemas.microsoft.com/office/2006/metadata/properties" xmlns:ns2="1742f647-34aa-47ad-81ff-611e282eb03c" xmlns:ns3="2474bc95-ce3a-4b46-bc4a-5c320303d6f9" targetNamespace="http://schemas.microsoft.com/office/2006/metadata/properties" ma:root="true" ma:fieldsID="a6b16c019daf4d4f476e36aa2864883a" ns2:_="" ns3:_="">
    <xsd:import namespace="1742f647-34aa-47ad-81ff-611e282eb03c"/>
    <xsd:import namespace="2474bc95-ce3a-4b46-bc4a-5c320303d6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42f647-34aa-47ad-81ff-611e282eb0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8d44918-0402-4173-a38e-4345c47fbb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74bc95-ce3a-4b46-bc4a-5c320303d6f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742f647-34aa-47ad-81ff-611e282eb03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9A7EF09-6F84-4786-B98A-DC5FCEEEE4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42f647-34aa-47ad-81ff-611e282eb03c"/>
    <ds:schemaRef ds:uri="2474bc95-ce3a-4b46-bc4a-5c320303d6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F39584E-4A0E-4755-9DA9-F94D90BECB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0E5F4B-931B-4AAC-9F07-70B10D0C9B8D}">
  <ds:schemaRefs>
    <ds:schemaRef ds:uri="http://purl.org/dc/dcmitype/"/>
    <ds:schemaRef ds:uri="http://schemas.microsoft.com/office/2006/documentManagement/types"/>
    <ds:schemaRef ds:uri="http://www.w3.org/XML/1998/namespace"/>
    <ds:schemaRef ds:uri="1742f647-34aa-47ad-81ff-611e282eb03c"/>
    <ds:schemaRef ds:uri="http://purl.org/dc/elements/1.1/"/>
    <ds:schemaRef ds:uri="http://schemas.openxmlformats.org/package/2006/metadata/core-properties"/>
    <ds:schemaRef ds:uri="2474bc95-ce3a-4b46-bc4a-5c320303d6f9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5263</TotalTime>
  <Words>1186</Words>
  <Application>Microsoft Office PowerPoint</Application>
  <PresentationFormat>Widescreen</PresentationFormat>
  <Paragraphs>212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-apple-system</vt:lpstr>
      <vt:lpstr>Arial</vt:lpstr>
      <vt:lpstr>Calibri</vt:lpstr>
      <vt:lpstr>Calibri Light</vt:lpstr>
      <vt:lpstr>Office Theme</vt:lpstr>
      <vt:lpstr>Heads Up!</vt:lpstr>
      <vt:lpstr>Urbanization</vt:lpstr>
      <vt:lpstr>Urbanization</vt:lpstr>
      <vt:lpstr>Can species be successful in cities?</vt:lpstr>
      <vt:lpstr>American crows in urban areas</vt:lpstr>
      <vt:lpstr>Vigilance and social foraging behavior</vt:lpstr>
      <vt:lpstr>Sentinels</vt:lpstr>
      <vt:lpstr>Sentinels</vt:lpstr>
      <vt:lpstr>My objective</vt:lpstr>
      <vt:lpstr>Methods</vt:lpstr>
      <vt:lpstr>Crowkemon Go</vt:lpstr>
      <vt:lpstr>Methods</vt:lpstr>
      <vt:lpstr>Methods</vt:lpstr>
      <vt:lpstr>Methods</vt:lpstr>
      <vt:lpstr>Research questions</vt:lpstr>
      <vt:lpstr>Proportion of time</vt:lpstr>
      <vt:lpstr>Bout Duration</vt:lpstr>
      <vt:lpstr>Foraging</vt:lpstr>
      <vt:lpstr>Peck rate</vt:lpstr>
      <vt:lpstr>Peck Rate</vt:lpstr>
      <vt:lpstr>Likelihood of sentinel presence</vt:lpstr>
      <vt:lpstr>Some caveats</vt:lpstr>
      <vt:lpstr>Some caveats</vt:lpstr>
      <vt:lpstr>Research questions</vt:lpstr>
      <vt:lpstr>Acknowledgements</vt:lpstr>
      <vt:lpstr>General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Heads Up!</dc:title>
  <dc:creator>ap21pb@outlook.com</dc:creator>
  <cp:lastModifiedBy>Alex Popescu</cp:lastModifiedBy>
  <cp:revision>8</cp:revision>
  <dcterms:created xsi:type="dcterms:W3CDTF">2023-05-26T23:04:50Z</dcterms:created>
  <dcterms:modified xsi:type="dcterms:W3CDTF">2023-09-22T21:55:51Z</dcterms:modified>
</cp:coreProperties>
</file>